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6"/>
  </p:notesMasterIdLst>
  <p:sldIdLst>
    <p:sldId id="2123" r:id="rId4"/>
    <p:sldId id="376" r:id="rId5"/>
    <p:sldId id="2134" r:id="rId7"/>
    <p:sldId id="345" r:id="rId8"/>
    <p:sldId id="2148" r:id="rId9"/>
    <p:sldId id="2149" r:id="rId10"/>
    <p:sldId id="213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99"/>
    <p:restoredTop sz="94655"/>
  </p:normalViewPr>
  <p:slideViewPr>
    <p:cSldViewPr snapToGrid="0">
      <p:cViewPr varScale="1">
        <p:scale>
          <a:sx n="76" d="100"/>
          <a:sy n="76" d="100"/>
        </p:scale>
        <p:origin x="8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3E3488-600C-48B6-953D-A312D20A41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3EC090-1D11-44F3-AF8F-F6F93BF0AA7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FA86E-575D-F544-882E-C4F534F99C7D}" type="slidenum">
              <a:rPr lang="en-US" altLang="zh-CN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DAD53D-8A36-4298-8A68-41675434C27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A7D43-4CEA-4845-B182-C2102615214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tags" Target="../tags/tag3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4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6"/>
          <p:cNvSpPr/>
          <p:nvPr/>
        </p:nvSpPr>
        <p:spPr>
          <a:xfrm rot="2700000">
            <a:off x="4734224" y="-359874"/>
            <a:ext cx="7511244" cy="7318723"/>
          </a:xfrm>
          <a:prstGeom prst="roundRect">
            <a:avLst/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4" name="矩形: 圆角 6"/>
          <p:cNvSpPr/>
          <p:nvPr/>
        </p:nvSpPr>
        <p:spPr>
          <a:xfrm rot="2700000">
            <a:off x="-2804729" y="566645"/>
            <a:ext cx="5609457" cy="546568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5" name="Rounded Rectangle 8"/>
          <p:cNvSpPr/>
          <p:nvPr/>
        </p:nvSpPr>
        <p:spPr>
          <a:xfrm>
            <a:off x="1300112" y="1748777"/>
            <a:ext cx="3933536" cy="3591451"/>
          </a:xfrm>
          <a:prstGeom prst="roundRect">
            <a:avLst>
              <a:gd name="adj" fmla="val 3093"/>
            </a:avLst>
          </a:prstGeom>
          <a:blipFill>
            <a:blip r:embed="rId1"/>
            <a:srcRect/>
            <a:stretch>
              <a:fillRect l="-18477" r="-18477"/>
            </a:stretch>
          </a:blip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36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6" name="PA-矩形 3"/>
          <p:cNvSpPr/>
          <p:nvPr>
            <p:custDataLst>
              <p:tags r:id="rId2"/>
            </p:custDataLst>
          </p:nvPr>
        </p:nvSpPr>
        <p:spPr>
          <a:xfrm>
            <a:off x="5911731" y="2322572"/>
            <a:ext cx="4844918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FZQingKeBenYueSongS-R-GB" panose="02000000000000000000" pitchFamily="2" charset="-122"/>
                <a:ea typeface="FZQingKeBenYueSongS-R-GB" panose="02000000000000000000" pitchFamily="2" charset="-122"/>
                <a:cs typeface="+mn-ea"/>
                <a:sym typeface="思源黑体" panose="020B0500000000000000" pitchFamily="34" charset="-122"/>
              </a:rPr>
              <a:t>“</a:t>
            </a:r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FZQingKeBenYueSongS-R-GB" panose="02000000000000000000" pitchFamily="2" charset="-122"/>
                <a:ea typeface="FZQingKeBenYueSongS-R-GB" panose="02000000000000000000" pitchFamily="2" charset="-122"/>
                <a:cs typeface="+mn-ea"/>
                <a:sym typeface="思源黑体" panose="020B0500000000000000" pitchFamily="34" charset="-122"/>
              </a:rPr>
              <a:t>吃灰收藏夹</a:t>
            </a:r>
            <a:r>
              <a:rPr lang="en-US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FZQingKeBenYueSongS-R-GB" panose="02000000000000000000" pitchFamily="2" charset="-122"/>
                <a:ea typeface="FZQingKeBenYueSongS-R-GB" panose="02000000000000000000" pitchFamily="2" charset="-122"/>
                <a:cs typeface="+mn-ea"/>
                <a:sym typeface="思源黑体" panose="020B0500000000000000" pitchFamily="34" charset="-122"/>
              </a:rPr>
              <a:t>”</a:t>
            </a:r>
            <a:endParaRPr lang="zh-CN" altLang="en-US" sz="5400" b="1" dirty="0">
              <a:solidFill>
                <a:schemeClr val="tx1">
                  <a:lumMod val="75000"/>
                  <a:lumOff val="25000"/>
                </a:schemeClr>
              </a:solidFill>
              <a:latin typeface="FZQingKeBenYueSongS-R-GB" panose="02000000000000000000" pitchFamily="2" charset="-122"/>
              <a:ea typeface="FZQingKeBenYueSongS-R-GB" panose="02000000000000000000" pitchFamily="2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10" name="矩形: 圆角 6"/>
          <p:cNvSpPr/>
          <p:nvPr/>
        </p:nvSpPr>
        <p:spPr>
          <a:xfrm rot="2700000">
            <a:off x="10719226" y="-602045"/>
            <a:ext cx="2027189" cy="197523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2" name="PA-矩形 3"/>
          <p:cNvSpPr/>
          <p:nvPr>
            <p:custDataLst>
              <p:tags r:id="rId3"/>
            </p:custDataLst>
          </p:nvPr>
        </p:nvSpPr>
        <p:spPr>
          <a:xfrm>
            <a:off x="5388610" y="3872865"/>
            <a:ext cx="6573520" cy="92202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FZQingKeBenYueSongS-R-GB" panose="02000000000000000000" pitchFamily="2" charset="-122"/>
                <a:ea typeface="FZQingKeBenYueSongS-R-GB" panose="02000000000000000000" pitchFamily="2" charset="-122"/>
                <a:cs typeface="+mn-ea"/>
                <a:sym typeface="思源黑体" panose="020B0500000000000000" pitchFamily="34" charset="-122"/>
              </a:rPr>
              <a:t>第三阶段</a:t>
            </a:r>
            <a:r>
              <a:rPr lang="en-US" altLang="zh-CN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FZQingKeBenYueSongS-R-GB" panose="02000000000000000000" pitchFamily="2" charset="-122"/>
                <a:ea typeface="FZQingKeBenYueSongS-R-GB" panose="02000000000000000000" pitchFamily="2" charset="-122"/>
                <a:cs typeface="+mn-ea"/>
                <a:sym typeface="思源黑体" panose="020B0500000000000000" pitchFamily="34" charset="-122"/>
              </a:rPr>
              <a:t>  </a:t>
            </a:r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FZQingKeBenYueSongS-R-GB" panose="02000000000000000000" pitchFamily="2" charset="-122"/>
                <a:ea typeface="FZQingKeBenYueSongS-R-GB" panose="02000000000000000000" pitchFamily="2" charset="-122"/>
                <a:cs typeface="+mn-ea"/>
                <a:sym typeface="思源黑体" panose="020B0500000000000000" pitchFamily="34" charset="-122"/>
              </a:rPr>
              <a:t>项目汇报</a:t>
            </a:r>
            <a:endParaRPr lang="zh-CN" altLang="en-US" sz="5400" b="1" dirty="0">
              <a:solidFill>
                <a:schemeClr val="tx1">
                  <a:lumMod val="75000"/>
                  <a:lumOff val="25000"/>
                </a:schemeClr>
              </a:solidFill>
              <a:latin typeface="FZQingKeBenYueSongS-R-GB" panose="02000000000000000000" pitchFamily="2" charset="-122"/>
              <a:ea typeface="FZQingKeBenYueSongS-R-GB" panose="02000000000000000000" pitchFamily="2" charset="-122"/>
              <a:cs typeface="+mn-ea"/>
              <a:sym typeface="思源黑体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1"/>
          <p:cNvSpPr/>
          <p:nvPr/>
        </p:nvSpPr>
        <p:spPr>
          <a:xfrm rot="2700000">
            <a:off x="4692776" y="-550492"/>
            <a:ext cx="8168338" cy="7958976"/>
          </a:xfrm>
          <a:prstGeom prst="roundRect">
            <a:avLst/>
          </a:pr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3" name="矩形: 圆角 10"/>
          <p:cNvSpPr/>
          <p:nvPr/>
        </p:nvSpPr>
        <p:spPr>
          <a:xfrm rot="2700000">
            <a:off x="-3088588" y="-550489"/>
            <a:ext cx="8168338" cy="7958976"/>
          </a:xfrm>
          <a:prstGeom prst="round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dirty="0">
              <a:solidFill>
                <a:schemeClr val="tx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4" name="矩形: 圆角 9"/>
          <p:cNvSpPr/>
          <p:nvPr/>
        </p:nvSpPr>
        <p:spPr>
          <a:xfrm rot="2700000">
            <a:off x="-3667365" y="-550489"/>
            <a:ext cx="8168338" cy="7958976"/>
          </a:xfrm>
          <a:prstGeom prst="round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5" name="矩形: 圆角 8"/>
          <p:cNvSpPr/>
          <p:nvPr/>
        </p:nvSpPr>
        <p:spPr>
          <a:xfrm rot="2700000">
            <a:off x="-4246142" y="-550489"/>
            <a:ext cx="8168338" cy="7958976"/>
          </a:xfrm>
          <a:prstGeom prst="round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6" name="矩形: 圆角 6"/>
          <p:cNvSpPr/>
          <p:nvPr/>
        </p:nvSpPr>
        <p:spPr>
          <a:xfrm rot="2700000">
            <a:off x="-4824920" y="-550488"/>
            <a:ext cx="8168338" cy="7958976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374758" y="2589902"/>
            <a:ext cx="2380877" cy="1678196"/>
            <a:chOff x="1637031" y="2589902"/>
            <a:chExt cx="2380877" cy="1678196"/>
          </a:xfrm>
        </p:grpSpPr>
        <p:sp>
          <p:nvSpPr>
            <p:cNvPr id="8" name="添加标题"/>
            <p:cNvSpPr/>
            <p:nvPr/>
          </p:nvSpPr>
          <p:spPr>
            <a:xfrm>
              <a:off x="1637031" y="2589902"/>
              <a:ext cx="2380877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80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目录</a:t>
              </a:r>
              <a:endParaRPr lang="en-US" altLang="zh-CN" sz="80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874346" y="3929544"/>
              <a:ext cx="190624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16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CONTENTS</a:t>
              </a:r>
              <a:endParaRPr lang="en-US" altLang="zh-CN" sz="40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234783" y="1856659"/>
            <a:ext cx="3231737" cy="593113"/>
            <a:chOff x="1204686" y="2163479"/>
            <a:chExt cx="3232906" cy="593327"/>
          </a:xfrm>
        </p:grpSpPr>
        <p:sp>
          <p:nvSpPr>
            <p:cNvPr id="11" name="椭圆 10"/>
            <p:cNvSpPr/>
            <p:nvPr/>
          </p:nvSpPr>
          <p:spPr>
            <a:xfrm>
              <a:off x="1204686" y="2176235"/>
              <a:ext cx="580571" cy="580571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1</a:t>
              </a:r>
              <a:endParaRPr lang="zh-CN" altLang="en-US" sz="28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960196" y="2163479"/>
              <a:ext cx="2477396" cy="46054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spc="600" dirty="0">
                  <a:solidFill>
                    <a:schemeClr val="accent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项目成果</a:t>
              </a:r>
              <a:r>
                <a:rPr lang="zh-CN" altLang="en-US" sz="2400" b="1" spc="600" dirty="0">
                  <a:solidFill>
                    <a:schemeClr val="accent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演示</a:t>
              </a:r>
              <a:endParaRPr lang="zh-CN" altLang="en-US" sz="2400" b="1" spc="600" dirty="0">
                <a:solidFill>
                  <a:schemeClr val="accent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7234785" y="2892032"/>
            <a:ext cx="3921347" cy="593113"/>
            <a:chOff x="1204686" y="3150828"/>
            <a:chExt cx="3922765" cy="593327"/>
          </a:xfrm>
        </p:grpSpPr>
        <p:sp>
          <p:nvSpPr>
            <p:cNvPr id="16" name="椭圆 15"/>
            <p:cNvSpPr/>
            <p:nvPr/>
          </p:nvSpPr>
          <p:spPr>
            <a:xfrm>
              <a:off x="1204686" y="3163584"/>
              <a:ext cx="580571" cy="580571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2</a:t>
              </a:r>
              <a:endParaRPr lang="zh-CN" altLang="en-US" sz="28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960196" y="3150828"/>
              <a:ext cx="3167255" cy="46054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2400" b="1" spc="600" dirty="0">
                  <a:solidFill>
                    <a:schemeClr val="accent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app</a:t>
              </a:r>
              <a:r>
                <a:rPr lang="zh-CN" altLang="en-US" sz="2400" b="1" spc="600" dirty="0">
                  <a:solidFill>
                    <a:schemeClr val="accent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测试</a:t>
              </a:r>
              <a:r>
                <a:rPr lang="zh-CN" altLang="en-US" sz="2400" b="1" spc="600" dirty="0">
                  <a:solidFill>
                    <a:schemeClr val="accent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情况介绍</a:t>
              </a:r>
              <a:endParaRPr lang="zh-CN" altLang="en-US" sz="2400" b="1" spc="600" dirty="0">
                <a:solidFill>
                  <a:schemeClr val="accent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234783" y="3927405"/>
            <a:ext cx="4378546" cy="593113"/>
            <a:chOff x="1204686" y="4138177"/>
            <a:chExt cx="4380130" cy="593327"/>
          </a:xfrm>
        </p:grpSpPr>
        <p:sp>
          <p:nvSpPr>
            <p:cNvPr id="21" name="椭圆 20"/>
            <p:cNvSpPr/>
            <p:nvPr/>
          </p:nvSpPr>
          <p:spPr>
            <a:xfrm>
              <a:off x="1204686" y="4150933"/>
              <a:ext cx="580571" cy="580571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8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3</a:t>
              </a:r>
              <a:endParaRPr lang="zh-CN" altLang="en-US" sz="28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960196" y="4138177"/>
              <a:ext cx="3624620" cy="46054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spc="600" dirty="0">
                  <a:solidFill>
                    <a:schemeClr val="accent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用户体验回馈和</a:t>
              </a:r>
              <a:r>
                <a:rPr lang="zh-CN" altLang="en-US" sz="2400" b="1" spc="600" dirty="0">
                  <a:solidFill>
                    <a:schemeClr val="accent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思源黑体" panose="020B0500000000000000" pitchFamily="34" charset="-122"/>
                </a:rPr>
                <a:t>改进</a:t>
              </a:r>
              <a:endParaRPr lang="zh-CN" altLang="en-US" sz="2400" b="1" spc="600" dirty="0">
                <a:solidFill>
                  <a:schemeClr val="accent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思源黑体" panose="020B0500000000000000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0" y="0"/>
            <a:ext cx="3286125" cy="1357745"/>
            <a:chOff x="0" y="0"/>
            <a:chExt cx="5175" cy="2138"/>
          </a:xfrm>
        </p:grpSpPr>
        <p:sp>
          <p:nvSpPr>
            <p:cNvPr id="5" name="Rectangle 4"/>
            <p:cNvSpPr/>
            <p:nvPr/>
          </p:nvSpPr>
          <p:spPr>
            <a:xfrm rot="5400000">
              <a:off x="-545" y="545"/>
              <a:ext cx="2138" cy="104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2" name="TextBox 7"/>
            <p:cNvSpPr txBox="1"/>
            <p:nvPr/>
          </p:nvSpPr>
          <p:spPr>
            <a:xfrm>
              <a:off x="1047" y="610"/>
              <a:ext cx="4128" cy="9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</a:rPr>
                <a:t>项目成果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</a:rPr>
                <a:t>演示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663950" y="-55245"/>
            <a:ext cx="4069715" cy="6967855"/>
            <a:chOff x="4833" y="-389"/>
            <a:chExt cx="6865" cy="1208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3" y="-389"/>
              <a:ext cx="6865" cy="12087"/>
            </a:xfrm>
            <a:prstGeom prst="rect">
              <a:avLst/>
            </a:prstGeom>
            <a:effectLst/>
          </p:spPr>
        </p:pic>
        <p:pic>
          <p:nvPicPr>
            <p:cNvPr id="4" name="演示">
              <a:hlinkClick r:id="" action="ppaction://media"/>
            </p:cNvPr>
            <p:cNvPicPr/>
            <p:nvPr>
              <a:videoFile r:link="rId2"/>
              <p:extLst>
                <p:ext uri="{DAA4B4D4-6D71-4841-9C94-3DE7FCFB9230}">
                  <p14:media xmlns:p14="http://schemas.microsoft.com/office/powerpoint/2010/main" r:embed="rId3"/>
                </p:ext>
              </p:extLst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5848" y="1090"/>
              <a:ext cx="4785" cy="8574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7038975" y="0"/>
            <a:ext cx="4765675" cy="6858000"/>
            <a:chOff x="1331" y="0"/>
            <a:chExt cx="7505" cy="10800"/>
          </a:xfrm>
        </p:grpSpPr>
        <p:sp>
          <p:nvSpPr>
            <p:cNvPr id="2" name="Rectangle 2"/>
            <p:cNvSpPr/>
            <p:nvPr/>
          </p:nvSpPr>
          <p:spPr>
            <a:xfrm>
              <a:off x="1331" y="0"/>
              <a:ext cx="5760" cy="10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Google Shape;235;p31"/>
            <p:cNvSpPr/>
            <p:nvPr/>
          </p:nvSpPr>
          <p:spPr>
            <a:xfrm>
              <a:off x="3338" y="1560"/>
              <a:ext cx="5498" cy="7680"/>
            </a:xfrm>
            <a:custGeom>
              <a:avLst/>
              <a:gdLst/>
              <a:ahLst/>
              <a:cxnLst/>
              <a:rect l="l" t="t" r="r" b="b"/>
              <a:pathLst>
                <a:path w="5786845" h="4284617" extrusionOk="0">
                  <a:moveTo>
                    <a:pt x="0" y="0"/>
                  </a:moveTo>
                  <a:lnTo>
                    <a:pt x="5786845" y="0"/>
                  </a:lnTo>
                  <a:lnTo>
                    <a:pt x="5786845" y="4284617"/>
                  </a:lnTo>
                  <a:lnTo>
                    <a:pt x="0" y="4284617"/>
                  </a:lnTo>
                  <a:close/>
                </a:path>
              </a:pathLst>
            </a:custGeom>
            <a:blipFill>
              <a:blip r:embed="rId1"/>
              <a:stretch>
                <a:fillRect l="-54762" r="-54762"/>
              </a:stretch>
            </a:blipFill>
            <a:ln w="12700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4" name="TextBox 9"/>
          <p:cNvSpPr txBox="1"/>
          <p:nvPr/>
        </p:nvSpPr>
        <p:spPr>
          <a:xfrm rot="5400000">
            <a:off x="11275812" y="5566173"/>
            <a:ext cx="82747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rPr>
              <a:t>DESIGH</a:t>
            </a:r>
            <a:endParaRPr lang="en-US" sz="900" spc="300" dirty="0">
              <a:solidFill>
                <a:schemeClr val="tx1">
                  <a:lumMod val="95000"/>
                  <a:lumOff val="5000"/>
                </a:schemeClr>
              </a:solidFill>
              <a:latin typeface="Source Han Sans CN" panose="020B0500000000000000" pitchFamily="34" charset="-128"/>
              <a:ea typeface="Source Han Sans CN" panose="020B0500000000000000" pitchFamily="34" charset="-128"/>
            </a:endParaRPr>
          </a:p>
        </p:txBody>
      </p:sp>
      <p:sp>
        <p:nvSpPr>
          <p:cNvPr id="5" name="Oval 10"/>
          <p:cNvSpPr/>
          <p:nvPr/>
        </p:nvSpPr>
        <p:spPr>
          <a:xfrm>
            <a:off x="11509437" y="6316045"/>
            <a:ext cx="360219" cy="3602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ircle: Hollow 14"/>
          <p:cNvSpPr/>
          <p:nvPr/>
        </p:nvSpPr>
        <p:spPr>
          <a:xfrm>
            <a:off x="11319163" y="-397083"/>
            <a:ext cx="1274614" cy="1274614"/>
          </a:xfrm>
          <a:prstGeom prst="donut">
            <a:avLst>
              <a:gd name="adj" fmla="val 1585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0" y="0"/>
            <a:ext cx="3970655" cy="1357630"/>
            <a:chOff x="1" y="-1"/>
            <a:chExt cx="6253" cy="2138"/>
          </a:xfrm>
        </p:grpSpPr>
        <p:sp>
          <p:nvSpPr>
            <p:cNvPr id="13" name="Rectangle 4"/>
            <p:cNvSpPr/>
            <p:nvPr/>
          </p:nvSpPr>
          <p:spPr>
            <a:xfrm rot="5400000">
              <a:off x="-545" y="545"/>
              <a:ext cx="2138" cy="104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id-ID"/>
            </a:p>
          </p:txBody>
        </p:sp>
        <p:sp>
          <p:nvSpPr>
            <p:cNvPr id="14" name="TextBox 7"/>
            <p:cNvSpPr txBox="1"/>
            <p:nvPr/>
          </p:nvSpPr>
          <p:spPr>
            <a:xfrm>
              <a:off x="1048" y="609"/>
              <a:ext cx="5206" cy="9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  <a:sym typeface="+mn-ea"/>
                </a:rPr>
                <a:t>app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  <a:sym typeface="+mn-ea"/>
                </a:rPr>
                <a:t>测试情况介绍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</p:grpSp>
      <p:sp>
        <p:nvSpPr>
          <p:cNvPr id="17" name="TextBox 7"/>
          <p:cNvSpPr txBox="1"/>
          <p:nvPr/>
        </p:nvSpPr>
        <p:spPr>
          <a:xfrm>
            <a:off x="915035" y="2479040"/>
            <a:ext cx="5311140" cy="1568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  <a:sym typeface="+mn-ea"/>
              </a:rPr>
              <a:t>测试报告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  <a:sym typeface="+mn-ea"/>
              </a:rPr>
              <a:t>介绍：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Source Han Sans SC" panose="020B0500000000000000" pitchFamily="34" charset="-128"/>
              <a:ea typeface="Source Han Sans SC" panose="020B0500000000000000" pitchFamily="34" charset="-128"/>
              <a:sym typeface="+mn-ea"/>
            </a:endParaRPr>
          </a:p>
          <a:p>
            <a:pPr algn="l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  <a:sym typeface="+mn-ea"/>
              </a:rPr>
              <a:t>	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  <a:sym typeface="+mn-ea"/>
              </a:rPr>
              <a:t>使用的××进行的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  <a:sym typeface="+mn-ea"/>
              </a:rPr>
              <a:t>测试，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Source Han Sans SC" panose="020B0500000000000000" pitchFamily="34" charset="-128"/>
              <a:ea typeface="Source Han Sans SC" panose="020B0500000000000000" pitchFamily="34" charset="-128"/>
              <a:sym typeface="+mn-ea"/>
            </a:endParaRPr>
          </a:p>
          <a:p>
            <a:pPr algn="l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  <a:sym typeface="+mn-ea"/>
              </a:rPr>
              <a:t>请看测试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  <a:sym typeface="+mn-ea"/>
              </a:rPr>
              <a:t>报告。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Source Han Sans SC" panose="020B0500000000000000" pitchFamily="34" charset="-128"/>
              <a:ea typeface="Source Han Sans SC" panose="020B0500000000000000" pitchFamily="34" charset="-128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6"/>
          <p:cNvSpPr/>
          <p:nvPr/>
        </p:nvSpPr>
        <p:spPr>
          <a:xfrm>
            <a:off x="0" y="6525260"/>
            <a:ext cx="12192000" cy="332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-76200" y="0"/>
            <a:ext cx="6456045" cy="1357630"/>
            <a:chOff x="1" y="-1"/>
            <a:chExt cx="10167" cy="2138"/>
          </a:xfrm>
        </p:grpSpPr>
        <p:sp>
          <p:nvSpPr>
            <p:cNvPr id="31" name="Rectangle 4"/>
            <p:cNvSpPr/>
            <p:nvPr/>
          </p:nvSpPr>
          <p:spPr>
            <a:xfrm rot="5400000">
              <a:off x="-545" y="545"/>
              <a:ext cx="2138" cy="104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id-ID"/>
            </a:p>
          </p:txBody>
        </p:sp>
        <p:sp>
          <p:nvSpPr>
            <p:cNvPr id="32" name="TextBox 7"/>
            <p:cNvSpPr txBox="1"/>
            <p:nvPr/>
          </p:nvSpPr>
          <p:spPr>
            <a:xfrm>
              <a:off x="1048" y="609"/>
              <a:ext cx="9120" cy="9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</a:rPr>
                <a:t>用户体验回馈和改进</a:t>
              </a:r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</a:rPr>
                <a:t>--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</a:rPr>
                <a:t>体验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</a:rPr>
                <a:t>引导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774700" y="1116965"/>
            <a:ext cx="5418455" cy="5262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/>
              <a:t>体验引导：</a:t>
            </a:r>
            <a:endParaRPr lang="zh-CN" altLang="en-US" sz="2400" b="1"/>
          </a:p>
          <a:p>
            <a:r>
              <a:rPr lang="zh-CN" altLang="en-US" sz="2400" b="1"/>
              <a:t>1:是否解决了目标用户的真正需求，给与用户帮助。 </a:t>
            </a:r>
            <a:endParaRPr lang="zh-CN" altLang="en-US" sz="2400" b="1"/>
          </a:p>
          <a:p>
            <a:r>
              <a:rPr lang="zh-CN" altLang="en-US" sz="2400" b="1"/>
              <a:t>2、情感依赖如何，是否愿意再次使用该产品。</a:t>
            </a:r>
            <a:endParaRPr lang="zh-CN" altLang="en-US" sz="2400" b="1"/>
          </a:p>
          <a:p>
            <a:r>
              <a:rPr lang="zh-CN" altLang="en-US" sz="2400" b="1"/>
              <a:t>3、用户操作是会出现哪些问题。</a:t>
            </a:r>
            <a:endParaRPr lang="zh-CN" altLang="en-US" sz="2400" b="1"/>
          </a:p>
          <a:p>
            <a:r>
              <a:rPr lang="zh-CN" altLang="en-US" sz="2400" b="1"/>
              <a:t>4、操作流程是否顺畅，符合目标用户的操作习惯和心里预期。</a:t>
            </a:r>
            <a:endParaRPr lang="zh-CN" altLang="en-US" sz="2400" b="1"/>
          </a:p>
          <a:p>
            <a:r>
              <a:rPr lang="zh-CN" altLang="en-US" sz="2400" b="1"/>
              <a:t>5、ui、界面设计舒适度如何。视觉设计效果是否符合目标用户的兴趣习惯。</a:t>
            </a:r>
            <a:endParaRPr lang="zh-CN" altLang="en-US" sz="2400" b="1"/>
          </a:p>
          <a:p>
            <a:r>
              <a:rPr lang="zh-CN" altLang="en-US" sz="2400" b="1"/>
              <a:t>6、信任体验，关乎金钱，隐私用户个人信息方面的内容有没有给予足够的关怀。</a:t>
            </a:r>
            <a:endParaRPr lang="zh-CN" altLang="en-US" sz="2400" b="1"/>
          </a:p>
          <a:p>
            <a:r>
              <a:rPr lang="zh-CN" altLang="en-US" sz="2400" b="1"/>
              <a:t>7、可以提出其他的建议。</a:t>
            </a:r>
            <a:endParaRPr lang="zh-CN" altLang="en-US" sz="24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6"/>
          <p:cNvSpPr/>
          <p:nvPr/>
        </p:nvSpPr>
        <p:spPr>
          <a:xfrm>
            <a:off x="0" y="6525260"/>
            <a:ext cx="12192000" cy="332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0" y="0"/>
            <a:ext cx="6456045" cy="1357630"/>
            <a:chOff x="1" y="-1"/>
            <a:chExt cx="10167" cy="2138"/>
          </a:xfrm>
        </p:grpSpPr>
        <p:sp>
          <p:nvSpPr>
            <p:cNvPr id="31" name="Rectangle 4"/>
            <p:cNvSpPr/>
            <p:nvPr/>
          </p:nvSpPr>
          <p:spPr>
            <a:xfrm rot="5400000">
              <a:off x="-545" y="545"/>
              <a:ext cx="2138" cy="104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id-ID"/>
            </a:p>
          </p:txBody>
        </p:sp>
        <p:sp>
          <p:nvSpPr>
            <p:cNvPr id="32" name="TextBox 7"/>
            <p:cNvSpPr txBox="1"/>
            <p:nvPr/>
          </p:nvSpPr>
          <p:spPr>
            <a:xfrm>
              <a:off x="1048" y="609"/>
              <a:ext cx="9120" cy="9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</a:rPr>
                <a:t>用户体验回馈和改进</a:t>
              </a:r>
              <a:r>
                <a:rPr lang="en-US" altLang="zh-CN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</a:rPr>
                <a:t>--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</a:rPr>
                <a:t>用户</a:t>
              </a:r>
              <a:r>
                <a:rPr lang="zh-CN" alt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ans SC" panose="020B0500000000000000" pitchFamily="34" charset="-128"/>
                  <a:ea typeface="Source Han Sans SC" panose="020B0500000000000000" pitchFamily="34" charset="-128"/>
                </a:rPr>
                <a:t>反馈</a:t>
              </a:r>
              <a:endPara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ans SC" panose="020B0500000000000000" pitchFamily="34" charset="-128"/>
                <a:ea typeface="Source Han Sans SC" panose="020B0500000000000000" pitchFamily="34" charset="-128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739775" y="974090"/>
            <a:ext cx="5418455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/>
              <a:t>反馈：</a:t>
            </a:r>
            <a:endParaRPr lang="zh-CN" altLang="en-US" sz="2400" b="1"/>
          </a:p>
          <a:p>
            <a:r>
              <a:rPr lang="en-US" altLang="zh-CN" sz="2000"/>
              <a:t>	10</a:t>
            </a:r>
            <a:r>
              <a:rPr lang="zh-CN" altLang="en-US" sz="2000"/>
              <a:t>人表示</a:t>
            </a:r>
            <a:r>
              <a:rPr lang="zh-CN" altLang="en-US" sz="2000"/>
              <a:t>基本达到该</a:t>
            </a:r>
            <a:r>
              <a:rPr lang="en-US" altLang="zh-CN" sz="2000"/>
              <a:t>app</a:t>
            </a:r>
            <a:r>
              <a:rPr lang="zh-CN" altLang="en-US" sz="2000"/>
              <a:t>应有功能</a:t>
            </a:r>
            <a:r>
              <a:rPr lang="en-US" altLang="zh-CN" sz="2000"/>
              <a:t>        </a:t>
            </a:r>
            <a:endParaRPr lang="en-US" altLang="zh-CN" sz="2000"/>
          </a:p>
          <a:p>
            <a:r>
              <a:rPr lang="en-US" altLang="zh-CN" sz="2000"/>
              <a:t>	5</a:t>
            </a:r>
            <a:r>
              <a:rPr lang="zh-CN" altLang="en-US" sz="2000"/>
              <a:t>人</a:t>
            </a:r>
            <a:r>
              <a:rPr lang="zh-CN" altLang="en-US" sz="2000"/>
              <a:t>表示操作程度流畅</a:t>
            </a:r>
            <a:r>
              <a:rPr lang="en-US" altLang="zh-CN" sz="2000"/>
              <a:t> </a:t>
            </a:r>
            <a:endParaRPr lang="zh-CN" altLang="en-US" sz="2000"/>
          </a:p>
          <a:p>
            <a:r>
              <a:rPr lang="en-US" altLang="zh-CN" sz="2000"/>
              <a:t>	2</a:t>
            </a:r>
            <a:r>
              <a:rPr lang="zh-CN" altLang="en-US" sz="2000"/>
              <a:t>人</a:t>
            </a:r>
            <a:r>
              <a:rPr lang="zh-CN" altLang="en-US" sz="2000"/>
              <a:t>表示会考虑继续使用</a:t>
            </a:r>
            <a:r>
              <a:rPr lang="en-US" altLang="zh-CN" sz="2000"/>
              <a:t> </a:t>
            </a:r>
            <a:endParaRPr lang="en-US" altLang="zh-CN" sz="2000"/>
          </a:p>
          <a:p>
            <a:r>
              <a:rPr lang="en-US" altLang="zh-CN" sz="2000"/>
              <a:t>	5</a:t>
            </a:r>
            <a:r>
              <a:rPr lang="zh-CN" altLang="en-US" sz="2000"/>
              <a:t>人表示不会再次使用</a:t>
            </a:r>
            <a:endParaRPr lang="en-US" altLang="zh-CN" sz="2000"/>
          </a:p>
          <a:p>
            <a:r>
              <a:rPr lang="en-US" altLang="zh-CN" sz="2000"/>
              <a:t>	3</a:t>
            </a:r>
            <a:r>
              <a:rPr lang="zh-CN" altLang="en-US" sz="2000"/>
              <a:t>人表示</a:t>
            </a:r>
            <a:r>
              <a:rPr lang="en-US" altLang="zh-CN" sz="2000"/>
              <a:t>ui</a:t>
            </a:r>
            <a:r>
              <a:rPr lang="zh-CN" altLang="en-US" sz="2000"/>
              <a:t>设计还行，可以接受</a:t>
            </a:r>
            <a:r>
              <a:rPr lang="en-US" altLang="zh-CN" sz="2000"/>
              <a:t> </a:t>
            </a:r>
            <a:endParaRPr lang="en-US" altLang="zh-CN" sz="2000"/>
          </a:p>
          <a:p>
            <a:r>
              <a:rPr lang="en-US" altLang="zh-CN" sz="2000"/>
              <a:t>	3</a:t>
            </a:r>
            <a:r>
              <a:rPr lang="zh-CN" altLang="en-US" sz="2000"/>
              <a:t>人表示</a:t>
            </a:r>
            <a:r>
              <a:rPr lang="en-US" altLang="zh-CN" sz="2000"/>
              <a:t>ui</a:t>
            </a:r>
            <a:r>
              <a:rPr lang="zh-CN" altLang="en-US" sz="2000"/>
              <a:t>设计还需要</a:t>
            </a:r>
            <a:r>
              <a:rPr lang="zh-CN" altLang="en-US" sz="2000"/>
              <a:t>改进</a:t>
            </a:r>
            <a:endParaRPr lang="zh-CN" altLang="en-US" sz="2000"/>
          </a:p>
        </p:txBody>
      </p:sp>
      <p:sp>
        <p:nvSpPr>
          <p:cNvPr id="3" name="文本框 2"/>
          <p:cNvSpPr txBox="1"/>
          <p:nvPr/>
        </p:nvSpPr>
        <p:spPr>
          <a:xfrm>
            <a:off x="648970" y="3411220"/>
            <a:ext cx="10406380" cy="2953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其他意见</a:t>
            </a:r>
            <a:r>
              <a:rPr lang="zh-CN" altLang="en-US"/>
              <a:t>：</a:t>
            </a:r>
            <a:endParaRPr lang="zh-CN" altLang="en-US"/>
          </a:p>
          <a:p>
            <a:r>
              <a:rPr lang="en-US" altLang="zh-CN"/>
              <a:t>	1</a:t>
            </a:r>
            <a:r>
              <a:rPr lang="zh-CN" altLang="en-US"/>
              <a:t>、返回操作时存在退出登录，需要重新登录的情况，对用户</a:t>
            </a:r>
            <a:r>
              <a:rPr lang="zh-CN" altLang="en-US"/>
              <a:t>操作不友好</a:t>
            </a:r>
            <a:endParaRPr lang="zh-CN" altLang="en-US"/>
          </a:p>
          <a:p>
            <a:r>
              <a:rPr lang="en-US" altLang="zh-CN"/>
              <a:t>	2</a:t>
            </a:r>
            <a:r>
              <a:rPr lang="zh-CN" altLang="en-US"/>
              <a:t>、存在一些网页无法打开的</a:t>
            </a:r>
            <a:r>
              <a:rPr lang="zh-CN" altLang="en-US"/>
              <a:t>情况</a:t>
            </a:r>
            <a:endParaRPr lang="zh-CN" altLang="en-US"/>
          </a:p>
          <a:p>
            <a:r>
              <a:rPr lang="en-US" altLang="zh-CN"/>
              <a:t>	3</a:t>
            </a:r>
            <a:r>
              <a:rPr lang="zh-CN" altLang="en-US"/>
              <a:t>、建议添加收藏的功能，能够把常用的网页</a:t>
            </a:r>
            <a:r>
              <a:rPr lang="zh-CN" altLang="en-US"/>
              <a:t>收藏</a:t>
            </a:r>
            <a:endParaRPr lang="zh-CN" altLang="en-US"/>
          </a:p>
          <a:p>
            <a:r>
              <a:rPr lang="en-US" altLang="zh-CN"/>
              <a:t>	4</a:t>
            </a:r>
            <a:r>
              <a:rPr lang="zh-CN" altLang="en-US"/>
              <a:t>、存在一些网页界面不</a:t>
            </a:r>
            <a:r>
              <a:rPr lang="zh-CN" altLang="en-US"/>
              <a:t>适应手机的</a:t>
            </a:r>
            <a:r>
              <a:rPr lang="zh-CN" altLang="en-US"/>
              <a:t>问题</a:t>
            </a:r>
            <a:endParaRPr lang="zh-CN" altLang="en-US"/>
          </a:p>
          <a:p>
            <a:r>
              <a:rPr lang="en-US" altLang="zh-CN"/>
              <a:t>	5</a:t>
            </a:r>
            <a:r>
              <a:rPr lang="zh-CN" altLang="en-US"/>
              <a:t>、安全方面建议对密码的设置具有复杂度要</a:t>
            </a:r>
            <a:r>
              <a:rPr lang="zh-CN" altLang="en-US"/>
              <a:t>求</a:t>
            </a:r>
            <a:endParaRPr lang="zh-CN" altLang="en-US"/>
          </a:p>
          <a:p>
            <a:r>
              <a:rPr lang="en-US" altLang="zh-CN"/>
              <a:t>	6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页面间的跳转动画较少</a:t>
            </a:r>
            <a:endParaRPr lang="zh-CN" altLang="en-US">
              <a:sym typeface="+mn-ea"/>
            </a:endParaRPr>
          </a:p>
          <a:p>
            <a:r>
              <a:rPr lang="en-US" altLang="zh-CN"/>
              <a:t>	7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其次登录页面点击登录时，在跳转过程中没有明显的页面变化，仍然停留在登录页面，让用户以为没有点击到登录，用户反复点击登录按钮，当进入主页后，发送多次跳转到主页的情况。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6"/>
          <p:cNvSpPr/>
          <p:nvPr/>
        </p:nvSpPr>
        <p:spPr>
          <a:xfrm rot="2700000">
            <a:off x="4718984" y="-359874"/>
            <a:ext cx="7511244" cy="7318723"/>
          </a:xfrm>
          <a:prstGeom prst="roundRect">
            <a:avLst/>
          </a:prstGeom>
          <a:solidFill>
            <a:schemeClr val="bg1">
              <a:lumMod val="9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4" name="矩形: 圆角 6"/>
          <p:cNvSpPr/>
          <p:nvPr/>
        </p:nvSpPr>
        <p:spPr>
          <a:xfrm rot="2700000">
            <a:off x="-2804729" y="566645"/>
            <a:ext cx="5609457" cy="546568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5" name="Rounded Rectangle 8"/>
          <p:cNvSpPr/>
          <p:nvPr/>
        </p:nvSpPr>
        <p:spPr>
          <a:xfrm>
            <a:off x="1300112" y="1748777"/>
            <a:ext cx="3933536" cy="3591451"/>
          </a:xfrm>
          <a:prstGeom prst="roundRect">
            <a:avLst>
              <a:gd name="adj" fmla="val 3093"/>
            </a:avLst>
          </a:prstGeom>
          <a:blipFill>
            <a:blip r:embed="rId1"/>
            <a:srcRect/>
            <a:stretch>
              <a:fillRect l="-18477" r="-18477"/>
            </a:stretch>
          </a:blip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36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6" name="PA-矩形 3"/>
          <p:cNvSpPr/>
          <p:nvPr>
            <p:custDataLst>
              <p:tags r:id="rId2"/>
            </p:custDataLst>
          </p:nvPr>
        </p:nvSpPr>
        <p:spPr>
          <a:xfrm>
            <a:off x="5895221" y="2610862"/>
            <a:ext cx="484491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FZQingKeBenYueSongS-R-GB" panose="02000000000000000000" pitchFamily="2" charset="-122"/>
                <a:ea typeface="FZQingKeBenYueSongS-R-GB" panose="02000000000000000000" pitchFamily="2" charset="-122"/>
                <a:cs typeface="+mn-ea"/>
                <a:sym typeface="思源黑体" panose="020B0500000000000000" pitchFamily="34" charset="-122"/>
              </a:rPr>
              <a:t>谢谢观看</a:t>
            </a:r>
            <a:endParaRPr lang="en-US" altLang="zh-CN" sz="6600" b="1" dirty="0">
              <a:solidFill>
                <a:schemeClr val="tx1">
                  <a:lumMod val="75000"/>
                  <a:lumOff val="25000"/>
                </a:schemeClr>
              </a:solidFill>
              <a:latin typeface="FZQingKeBenYueSongS-R-GB" panose="02000000000000000000" pitchFamily="2" charset="-122"/>
              <a:ea typeface="FZQingKeBenYueSongS-R-GB" panose="02000000000000000000" pitchFamily="2" charset="-122"/>
              <a:cs typeface="+mn-ea"/>
              <a:sym typeface="思源黑体" panose="020B0500000000000000" pitchFamily="34" charset="-122"/>
            </a:endParaRPr>
          </a:p>
        </p:txBody>
      </p:sp>
      <p:sp>
        <p:nvSpPr>
          <p:cNvPr id="10" name="矩形: 圆角 6"/>
          <p:cNvSpPr/>
          <p:nvPr/>
        </p:nvSpPr>
        <p:spPr>
          <a:xfrm rot="2700000">
            <a:off x="10719226" y="-602045"/>
            <a:ext cx="2027189" cy="197523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solidFill>
                <a:schemeClr val="tx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思源黑体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PA" val="v5.1.1"/>
</p:tagLst>
</file>

<file path=ppt/tags/tag2.xml><?xml version="1.0" encoding="utf-8"?>
<p:tagLst xmlns:p="http://schemas.openxmlformats.org/presentationml/2006/main">
  <p:tag name="PA" val="v5.1.1"/>
</p:tagLst>
</file>

<file path=ppt/tags/tag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1722*3380*1022*1022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4.xml><?xml version="1.0" encoding="utf-8"?>
<p:tagLst xmlns:p="http://schemas.openxmlformats.org/presentationml/2006/main">
  <p:tag name="PA" val="v5.1.1"/>
</p:tagLst>
</file>

<file path=ppt/theme/theme1.xml><?xml version="1.0" encoding="utf-8"?>
<a:theme xmlns:a="http://schemas.openxmlformats.org/drawingml/2006/main" name="Office 主题​​">
  <a:themeElements>
    <a:clrScheme name="自定义 4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14457"/>
      </a:accent1>
      <a:accent2>
        <a:srgbClr val="48637F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4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14457"/>
      </a:accent1>
      <a:accent2>
        <a:srgbClr val="48637F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624</Words>
  <Application>WPS 演示</Application>
  <PresentationFormat>宽屏</PresentationFormat>
  <Paragraphs>63</Paragraphs>
  <Slides>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3" baseType="lpstr">
      <vt:lpstr>Arial</vt:lpstr>
      <vt:lpstr>宋体</vt:lpstr>
      <vt:lpstr>Wingdings</vt:lpstr>
      <vt:lpstr>思源黑体</vt:lpstr>
      <vt:lpstr>FZQingKeBenYueSongS-R-GB</vt:lpstr>
      <vt:lpstr>黑体</vt:lpstr>
      <vt:lpstr>Source Han Sans SC</vt:lpstr>
      <vt:lpstr>Yu Gothic UI</vt:lpstr>
      <vt:lpstr>Calibri</vt:lpstr>
      <vt:lpstr>Source Han Sans CN</vt:lpstr>
      <vt:lpstr>微软雅黑</vt:lpstr>
      <vt:lpstr>Arial Unicode MS</vt:lpstr>
      <vt:lpstr>等线 Light</vt:lpstr>
      <vt:lpstr>等线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Administrater</dc:creator>
  <cp:lastModifiedBy>帐号</cp:lastModifiedBy>
  <cp:revision>8</cp:revision>
  <dcterms:created xsi:type="dcterms:W3CDTF">2019-09-29T09:08:00Z</dcterms:created>
  <dcterms:modified xsi:type="dcterms:W3CDTF">2021-06-15T08:15:26Z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2052-11.1.0.10577</vt:lpwstr>
  </property>
  <property fmtid="{D5CDD505-2E9C-101B-9397-08002B2CF9AE}" pid="3" name="KSOTemplateUUID">
    <vt:lpwstr>v1.0_mb_i8acGVeq2ly73e2PUZJpvw==</vt:lpwstr>
  </property>
  <property fmtid="{D5CDD505-2E9C-101B-9397-08002B2CF9AE}" pid="4" name="ICV">
    <vt:lpwstr>F979A16A4C77453382AEAAC31FC08993</vt:lpwstr>
  </property>
</Properties>
</file>

<file path=docProps/thumbnail.jpeg>
</file>